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handoutMasterIdLst>
    <p:handoutMasterId r:id="rId15"/>
  </p:handoutMasterIdLst>
  <p:sldIdLst>
    <p:sldId id="266" r:id="rId2"/>
    <p:sldId id="360" r:id="rId3"/>
    <p:sldId id="377" r:id="rId4"/>
    <p:sldId id="389" r:id="rId5"/>
    <p:sldId id="387" r:id="rId6"/>
    <p:sldId id="384" r:id="rId7"/>
    <p:sldId id="390" r:id="rId8"/>
    <p:sldId id="385" r:id="rId9"/>
    <p:sldId id="386" r:id="rId10"/>
    <p:sldId id="392" r:id="rId11"/>
    <p:sldId id="383" r:id="rId12"/>
    <p:sldId id="273" r:id="rId13"/>
  </p:sldIdLst>
  <p:sldSz cx="9144000" cy="6858000" type="screen4x3"/>
  <p:notesSz cx="6797675" cy="98599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A0"/>
    <a:srgbClr val="003A1A"/>
    <a:srgbClr val="940479"/>
    <a:srgbClr val="4DBBAE"/>
    <a:srgbClr val="265991"/>
    <a:srgbClr val="393CA5"/>
    <a:srgbClr val="001EA0"/>
    <a:srgbClr val="003CA0"/>
    <a:srgbClr val="BBE424"/>
    <a:srgbClr val="B7D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3979" autoAdjust="0"/>
  </p:normalViewPr>
  <p:slideViewPr>
    <p:cSldViewPr>
      <p:cViewPr varScale="1">
        <p:scale>
          <a:sx n="70" d="100"/>
          <a:sy n="70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6400" cy="495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5"/>
            <a:ext cx="2946400" cy="495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A304E-2324-4497-AB16-810FB76FF98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64916"/>
            <a:ext cx="2946400" cy="495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64916"/>
            <a:ext cx="2946400" cy="495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5D46E-F17E-4D06-80AF-05F481A27E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42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5659" cy="4947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2"/>
            <a:ext cx="2945659" cy="4947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6A406-6E9C-4396-83E8-7D9C056C8D10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1233488"/>
            <a:ext cx="4435475" cy="3325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45109"/>
            <a:ext cx="5438140" cy="3882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65254"/>
            <a:ext cx="2945659" cy="4947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365254"/>
            <a:ext cx="2945659" cy="4947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93F67-799B-47AB-BF90-439BDC28D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9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15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28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34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294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112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44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3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07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86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17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93F67-799B-47AB-BF90-439BDC28D508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0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497208-3D74-4E4D-A8F0-BDBF8588676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B58E-6D3F-4317-9A98-F93335D38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06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23510-DEEC-4110-A6EF-F1D56D42158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B58E-6D3F-4317-9A98-F93335D38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87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9080A7-8180-4AA6-AD8D-E2D2610F55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B58E-6D3F-4317-9A98-F93335D38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5C193-E7CB-4E5E-ACF6-BAE8215ABB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B58E-6D3F-4317-9A98-F93335D38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84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9B68F-2698-421A-887D-C7B6DCD566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B58E-6D3F-4317-9A98-F93335D38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8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7EDD1-1DB8-4506-8737-A0A828A58D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B58E-6D3F-4317-9A98-F93335D38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60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6412F2-6693-4D8C-8B1D-0AEB6478A2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B58E-6D3F-4317-9A98-F93335D38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23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8AE462-14FF-419F-B2FA-50BBE4BADDD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D6C8A-788F-4AA1-B07F-098B592D086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7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31D4C0-9A1D-4F50-BEDA-9D3D74C61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B58E-6D3F-4317-9A98-F93335D38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51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6E4C5-A2DB-4AFB-A5B5-47FF239213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B58E-6D3F-4317-9A98-F93335D38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51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D982E0-591D-43CF-B9BF-8CD6D9BC03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B58E-6D3F-4317-9A98-F93335D38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2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82C1D5-60E4-454C-B017-22D57AA6F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19A3F36-CFB9-4E65-8FD2-AF99DF30DD6E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72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ydropower.r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>
          <a:xfrm>
            <a:off x="237504" y="510388"/>
            <a:ext cx="8935468" cy="5375262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400" b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90429" y="1715988"/>
            <a:ext cx="1841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spc="50" dirty="0">
              <a:ln w="9525" cmpd="sng">
                <a:solidFill>
                  <a:srgbClr val="353535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353535">
                    <a:alpha val="40000"/>
                  </a:srgb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2075" y="115177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543852" y="541254"/>
            <a:ext cx="8270066" cy="2304256"/>
            <a:chOff x="1113" y="2079"/>
            <a:chExt cx="4572" cy="1035"/>
          </a:xfrm>
        </p:grpSpPr>
        <p:pic>
          <p:nvPicPr>
            <p:cNvPr id="1027" name="Picture 3" descr="NPGidro-logo-colo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9" r="47917" b="29846"/>
            <a:stretch>
              <a:fillRect/>
            </a:stretch>
          </p:blipFill>
          <p:spPr bwMode="auto">
            <a:xfrm>
              <a:off x="4730" y="2266"/>
              <a:ext cx="798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4" t="11461" r="79469" b="15790"/>
            <a:stretch>
              <a:fillRect/>
            </a:stretch>
          </p:blipFill>
          <p:spPr bwMode="auto">
            <a:xfrm>
              <a:off x="1113" y="2279"/>
              <a:ext cx="67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1170" y="3113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1170" y="2079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TextBox 17"/>
          <p:cNvSpPr txBox="1"/>
          <p:nvPr/>
        </p:nvSpPr>
        <p:spPr>
          <a:xfrm>
            <a:off x="1341583" y="1109091"/>
            <a:ext cx="49331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215" marR="600075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2739390" algn="l"/>
                <a:tab pos="278257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ПОДКОМИТЕТ «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ГИДРОЭЛЕКТРОСТАНЦИИ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(ПК-4)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043" y="2933267"/>
            <a:ext cx="785888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подкомитета по стандартизации «Гидроэлектростанции» (ПК-4)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Технического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по стандартизации «Электроэнергетика» (ТК 016)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направлениях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algn="ctr"/>
            <a:endParaRPr lang="ru-RU" sz="3000" b="1" strike="sngStrik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000" b="1" strike="sngStrik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февраля 2023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strike="sngStrik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699" y="1051134"/>
            <a:ext cx="1626485" cy="1061531"/>
          </a:xfrm>
          <a:prstGeom prst="rect">
            <a:avLst/>
          </a:prstGeom>
          <a:ln>
            <a:noFill/>
          </a:ln>
        </p:spPr>
      </p:pic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588" y="109538"/>
            <a:ext cx="2906712" cy="657225"/>
            <a:chOff x="1137" y="2079"/>
            <a:chExt cx="4578" cy="1035"/>
          </a:xfrm>
        </p:grpSpPr>
      </p:grpSp>
      <p:sp>
        <p:nvSpPr>
          <p:cNvPr id="3" name="TextBox 2"/>
          <p:cNvSpPr txBox="1"/>
          <p:nvPr/>
        </p:nvSpPr>
        <p:spPr>
          <a:xfrm>
            <a:off x="7086466" y="2027519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«Гидроэнергетика России»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1928" y="2205268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«РусГидро»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826" y="2119369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53680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>
          <a:xfrm>
            <a:off x="237504" y="510388"/>
            <a:ext cx="8935468" cy="5375262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400" b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90429" y="1715988"/>
            <a:ext cx="1841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spc="50" dirty="0">
              <a:ln w="9525" cmpd="sng">
                <a:solidFill>
                  <a:srgbClr val="353535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353535">
                    <a:alpha val="40000"/>
                  </a:srgb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2075" y="1151775"/>
            <a:ext cx="9033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A5A5A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b="1" dirty="0">
                <a:solidFill>
                  <a:srgbClr val="A5A5A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7504" y="829991"/>
            <a:ext cx="8935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ПНС с началом разработки в 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1141"/>
              </p:ext>
            </p:extLst>
          </p:nvPr>
        </p:nvGraphicFramePr>
        <p:xfrm>
          <a:off x="395536" y="1484784"/>
          <a:ext cx="8480064" cy="3096344"/>
        </p:xfrm>
        <a:graphic>
          <a:graphicData uri="http://schemas.openxmlformats.org/drawingml/2006/table">
            <a:tbl>
              <a:tblPr firstRow="1" firstCol="1" bandRow="1"/>
              <a:tblGrid>
                <a:gridCol w="358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8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Наименование темы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Разработчик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работ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Заявитель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ПНС - 2025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964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Гидроэлектростанции.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Системы и устройства автоматизированного и автоматического управления оборудования малых ГЭС без постоянного присутствия оперативного персонала. Нормы и требования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Разработка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246322" y="68638"/>
            <a:ext cx="8467312" cy="627039"/>
            <a:chOff x="1170" y="2079"/>
            <a:chExt cx="4515" cy="1035"/>
          </a:xfrm>
        </p:grpSpPr>
        <p:pic>
          <p:nvPicPr>
            <p:cNvPr id="22" name="Picture 3" descr="NPGidro-logo-colo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9" r="47917" b="29846"/>
            <a:stretch>
              <a:fillRect/>
            </a:stretch>
          </p:blipFill>
          <p:spPr bwMode="auto">
            <a:xfrm>
              <a:off x="5274" y="2175"/>
              <a:ext cx="38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3" name="AutoShape 5"/>
            <p:cNvCxnSpPr>
              <a:cxnSpLocks noChangeShapeType="1"/>
            </p:cNvCxnSpPr>
            <p:nvPr/>
          </p:nvCxnSpPr>
          <p:spPr bwMode="auto">
            <a:xfrm>
              <a:off x="1170" y="3113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6"/>
            <p:cNvCxnSpPr>
              <a:cxnSpLocks noChangeShapeType="1"/>
            </p:cNvCxnSpPr>
            <p:nvPr/>
          </p:nvCxnSpPr>
          <p:spPr bwMode="auto">
            <a:xfrm>
              <a:off x="1170" y="2079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288" y="231844"/>
            <a:ext cx="644676" cy="41928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3292" y="295601"/>
            <a:ext cx="3560373" cy="27434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568" y="174878"/>
            <a:ext cx="605667" cy="45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1488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12768" y="1104432"/>
            <a:ext cx="7344816" cy="4950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рамках деятельности подкомитета</a:t>
            </a:r>
            <a:r>
              <a:rPr lang="ru-RU" sz="2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Распоряжение ПК4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25.02.2022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ПК-4/11-р «Об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временных рабочих групп (ВРГ) по разработке проектов национальных стандартов (ГОСТ Р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сформирован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план-график работы,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определяет взаимодействие всех участников (членов ВРГ и ПК-4) разработки и порядок ее проведения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n w="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разрабатываемым проектам ГОСТ Р проводятся оперативные совещания ВРГ</a:t>
            </a:r>
          </a:p>
          <a:p>
            <a:pPr algn="ctr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600" b="1" dirty="0" smtClean="0">
                <a:ln w="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</a:t>
            </a:r>
            <a:r>
              <a:rPr lang="ru-RU" sz="1600" b="1" dirty="0" smtClean="0">
                <a:ln w="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Несвоевременная </a:t>
            </a:r>
            <a:r>
              <a:rPr lang="ru-RU" sz="1600" dirty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(подготовка) 1-х редакций проектов национальных стандартов и представление их в Секретариат ПК-4</a:t>
            </a:r>
            <a:r>
              <a:rPr lang="ru-RU" sz="160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</a:t>
            </a:r>
            <a:r>
              <a:rPr lang="ru-RU" sz="1600" dirty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разработчиков </a:t>
            </a:r>
            <a:r>
              <a:rPr lang="ru-RU" sz="160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ГОСТ Р</a:t>
            </a:r>
            <a:endParaRPr lang="ru-RU" sz="1600" dirty="0">
              <a:ln w="0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</a:t>
            </a:r>
            <a:r>
              <a:rPr lang="ru-RU" sz="160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организаций-членов ПК-4 в голосовании по разработке национальных стандартов и в предложении новых проектов</a:t>
            </a:r>
            <a:r>
              <a:rPr lang="ru-RU" sz="1600" dirty="0" smtClean="0">
                <a:ln w="0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n w="0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251520" y="43562"/>
            <a:ext cx="8467312" cy="627039"/>
            <a:chOff x="1170" y="2079"/>
            <a:chExt cx="4515" cy="1035"/>
          </a:xfrm>
        </p:grpSpPr>
        <p:pic>
          <p:nvPicPr>
            <p:cNvPr id="11" name="Picture 3" descr="NPGidro-logo-colo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9" r="47917" b="29846"/>
            <a:stretch>
              <a:fillRect/>
            </a:stretch>
          </p:blipFill>
          <p:spPr bwMode="auto">
            <a:xfrm>
              <a:off x="5274" y="2175"/>
              <a:ext cx="38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AutoShape 5"/>
            <p:cNvCxnSpPr>
              <a:cxnSpLocks noChangeShapeType="1"/>
            </p:cNvCxnSpPr>
            <p:nvPr/>
          </p:nvCxnSpPr>
          <p:spPr bwMode="auto">
            <a:xfrm>
              <a:off x="1170" y="3113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6"/>
            <p:cNvCxnSpPr>
              <a:cxnSpLocks noChangeShapeType="1"/>
            </p:cNvCxnSpPr>
            <p:nvPr/>
          </p:nvCxnSpPr>
          <p:spPr bwMode="auto">
            <a:xfrm>
              <a:off x="1170" y="2079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288" y="231844"/>
            <a:ext cx="644676" cy="41928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3292" y="295601"/>
            <a:ext cx="3560373" cy="27434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568" y="174878"/>
            <a:ext cx="605667" cy="45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07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64096"/>
            <a:ext cx="9144000" cy="51435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99792" y="530120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Спасибо за внимание!</a:t>
            </a:r>
            <a:r>
              <a:rPr lang="ru-RU" sz="3600" b="1" dirty="0" smtClean="0">
                <a:solidFill>
                  <a:schemeClr val="bg1"/>
                </a:solidFill>
                <a:hlinkClick r:id="rId4"/>
              </a:rPr>
              <a:t>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1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763182"/>
            <a:ext cx="4449055" cy="45404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ПК-4 (на 17.02.2023 г.)</a:t>
            </a:r>
            <a:endParaRPr lang="ru-RU" sz="1800" b="1" strike="sngStrik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-1" y="2276872"/>
            <a:ext cx="3308961" cy="448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lnSpc>
                <a:spcPct val="114000"/>
              </a:lnSpc>
              <a:spcBef>
                <a:spcPct val="0"/>
              </a:spcBef>
              <a:buClrTx/>
              <a:buNone/>
            </a:pPr>
            <a:endParaRPr lang="ru-RU" dirty="0" smtClean="0">
              <a:solidFill>
                <a:srgbClr val="265991"/>
              </a:solidFill>
            </a:endParaRPr>
          </a:p>
          <a:p>
            <a:pPr marL="0" indent="0" defTabSz="914400" eaLnBrk="1" hangingPunct="1">
              <a:lnSpc>
                <a:spcPct val="114000"/>
              </a:lnSpc>
              <a:spcBef>
                <a:spcPct val="0"/>
              </a:spcBef>
              <a:buClrTx/>
              <a:buNone/>
            </a:pPr>
            <a:endParaRPr lang="ru-RU" dirty="0" smtClean="0">
              <a:solidFill>
                <a:srgbClr val="265991"/>
              </a:solidFill>
            </a:endParaRPr>
          </a:p>
          <a:p>
            <a:pPr marL="0" indent="0" defTabSz="914400" eaLnBrk="1" hangingPunct="1">
              <a:lnSpc>
                <a:spcPct val="114000"/>
              </a:lnSpc>
              <a:spcBef>
                <a:spcPct val="0"/>
              </a:spcBef>
              <a:buClrTx/>
              <a:buNone/>
            </a:pPr>
            <a:endParaRPr lang="ru-RU" dirty="0" smtClean="0">
              <a:solidFill>
                <a:srgbClr val="265991"/>
              </a:solidFill>
            </a:endParaRPr>
          </a:p>
          <a:p>
            <a:pPr marL="0" indent="0" defTabSz="914400" eaLnBrk="1" hangingPunct="1">
              <a:lnSpc>
                <a:spcPct val="114000"/>
              </a:lnSpc>
              <a:spcBef>
                <a:spcPct val="0"/>
              </a:spcBef>
              <a:buClrTx/>
              <a:buNone/>
            </a:pPr>
            <a:endParaRPr lang="ru-RU" dirty="0">
              <a:solidFill>
                <a:srgbClr val="265991"/>
              </a:solidFill>
            </a:endParaRPr>
          </a:p>
          <a:p>
            <a:pPr marL="0" indent="0" defTabSz="914400" eaLnBrk="1" hangingPunct="1">
              <a:lnSpc>
                <a:spcPct val="114000"/>
              </a:lnSpc>
              <a:spcBef>
                <a:spcPct val="0"/>
              </a:spcBef>
              <a:buClrTx/>
              <a:buNone/>
            </a:pPr>
            <a:endParaRPr lang="ru-RU" dirty="0" smtClean="0">
              <a:solidFill>
                <a:srgbClr val="265991"/>
              </a:solidFill>
            </a:endParaRPr>
          </a:p>
          <a:p>
            <a:pPr marL="0" indent="0" defTabSz="914400" eaLnBrk="1" hangingPunct="1">
              <a:lnSpc>
                <a:spcPct val="114000"/>
              </a:lnSpc>
              <a:spcBef>
                <a:spcPct val="0"/>
              </a:spcBef>
              <a:buClrTx/>
              <a:buNone/>
            </a:pPr>
            <a:endParaRPr lang="ru-RU" dirty="0" smtClean="0">
              <a:solidFill>
                <a:srgbClr val="265991"/>
              </a:solidFill>
            </a:endParaRPr>
          </a:p>
          <a:p>
            <a:pPr marL="0" indent="0" defTabSz="914400" eaLnBrk="1" hangingPunct="1">
              <a:lnSpc>
                <a:spcPct val="114000"/>
              </a:lnSpc>
              <a:spcBef>
                <a:spcPct val="0"/>
              </a:spcBef>
              <a:buClrTx/>
              <a:buNone/>
            </a:pPr>
            <a:endParaRPr lang="ru-RU" dirty="0" smtClean="0">
              <a:solidFill>
                <a:srgbClr val="265991"/>
              </a:solidFill>
            </a:endParaRPr>
          </a:p>
          <a:p>
            <a:pPr marL="0" indent="0" defTabSz="914400" eaLnBrk="1" hangingPunct="1">
              <a:lnSpc>
                <a:spcPct val="114000"/>
              </a:lnSpc>
              <a:spcBef>
                <a:spcPct val="0"/>
              </a:spcBef>
              <a:buClrTx/>
              <a:buNone/>
            </a:pPr>
            <a:endParaRPr lang="ru-RU" dirty="0">
              <a:solidFill>
                <a:srgbClr val="265991"/>
              </a:solidFill>
            </a:endParaRPr>
          </a:p>
          <a:p>
            <a:pPr marL="0" indent="0" defTabSz="914400" eaLnBrk="1" hangingPunct="1">
              <a:lnSpc>
                <a:spcPct val="114000"/>
              </a:lnSpc>
              <a:spcBef>
                <a:spcPct val="0"/>
              </a:spcBef>
              <a:buClrTx/>
              <a:buNone/>
            </a:pPr>
            <a:endParaRPr lang="ru-RU" dirty="0" smtClean="0">
              <a:solidFill>
                <a:srgbClr val="265991"/>
              </a:solidFill>
            </a:endParaRPr>
          </a:p>
          <a:p>
            <a:pPr marL="0" indent="0" defTabSz="914400" eaLnBrk="1" hangingPunct="1">
              <a:lnSpc>
                <a:spcPct val="114000"/>
              </a:lnSpc>
              <a:spcBef>
                <a:spcPct val="0"/>
              </a:spcBef>
              <a:buClrTx/>
              <a:buNone/>
            </a:pPr>
            <a:endParaRPr lang="ru-RU" dirty="0" smtClean="0">
              <a:solidFill>
                <a:srgbClr val="265991"/>
              </a:solidFill>
            </a:endParaRPr>
          </a:p>
          <a:p>
            <a:pPr marL="0" indent="0" defTabSz="914400" eaLnBrk="1" hangingPunct="1">
              <a:lnSpc>
                <a:spcPct val="114000"/>
              </a:lnSpc>
              <a:spcBef>
                <a:spcPct val="0"/>
              </a:spcBef>
              <a:buClrTx/>
              <a:buFont typeface="Wingdings 3" panose="05040102010807070707" pitchFamily="18" charset="2"/>
              <a:buNone/>
            </a:pPr>
            <a:endParaRPr lang="ru-RU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8020" y="901923"/>
            <a:ext cx="1104109" cy="75157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74395" y="2086923"/>
            <a:ext cx="8299895" cy="458243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«ЕвроСибЭнерго»</a:t>
            </a: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«Институт Гидропроект»</a:t>
            </a: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«Ленгидропроект»</a:t>
            </a: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Мособлгидропроект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Филиал АО «Гидропроект» -«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НИИЭС»</a:t>
            </a: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«ВНИИГ им. Б.Е. Веденеева»</a:t>
            </a: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 ЕЭС»</a:t>
            </a: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«Техническая инспекция ЕЭС»</a:t>
            </a: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ООО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энергохолдинг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ПАО «ТГК-1»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«Силовые машины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«Концерн Росэнергоатом»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ОАО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«ЭНИН»</a:t>
            </a:r>
          </a:p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«НТЦ ФСК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ЕЭС»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4395" y="137665"/>
            <a:ext cx="7886700" cy="558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ПОДКОМИТЕТ «ГИДРОЭЛЕКТРОСТАНЦИИ»    (ПК-4) 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</a:b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978284"/>
            <a:ext cx="2016224" cy="809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«РусГидро» -</a:t>
            </a:r>
          </a:p>
          <a:p>
            <a:pPr>
              <a:lnSpc>
                <a:spcPct val="114000"/>
              </a:lnSpc>
              <a:spcBef>
                <a:spcPct val="0"/>
              </a:spcBef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организация </a:t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ПК-4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82885" y="949479"/>
            <a:ext cx="33628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«Гидроэнергетика России»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организация, обеспечивающая деятельность секретариата ПК-4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973" y="285720"/>
            <a:ext cx="605667" cy="45986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849" y="967353"/>
            <a:ext cx="1145876" cy="7347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4288" y="320728"/>
            <a:ext cx="644676" cy="419285"/>
          </a:xfrm>
          <a:prstGeom prst="rect">
            <a:avLst/>
          </a:prstGeom>
        </p:spPr>
      </p:pic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63241" y="178443"/>
            <a:ext cx="8467312" cy="627039"/>
            <a:chOff x="1170" y="2079"/>
            <a:chExt cx="4515" cy="1035"/>
          </a:xfrm>
        </p:grpSpPr>
        <p:pic>
          <p:nvPicPr>
            <p:cNvPr id="17" name="Picture 3" descr="NPGidro-logo-color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9" r="47917" b="29846"/>
            <a:stretch>
              <a:fillRect/>
            </a:stretch>
          </p:blipFill>
          <p:spPr bwMode="auto">
            <a:xfrm>
              <a:off x="5274" y="2175"/>
              <a:ext cx="38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AutoShape 5"/>
            <p:cNvCxnSpPr>
              <a:cxnSpLocks noChangeShapeType="1"/>
            </p:cNvCxnSpPr>
            <p:nvPr/>
          </p:nvCxnSpPr>
          <p:spPr bwMode="auto">
            <a:xfrm>
              <a:off x="1170" y="3113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6"/>
            <p:cNvCxnSpPr>
              <a:cxnSpLocks noChangeShapeType="1"/>
            </p:cNvCxnSpPr>
            <p:nvPr/>
          </p:nvCxnSpPr>
          <p:spPr bwMode="auto">
            <a:xfrm>
              <a:off x="1170" y="2079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" name="TextBox 8"/>
          <p:cNvSpPr txBox="1"/>
          <p:nvPr/>
        </p:nvSpPr>
        <p:spPr>
          <a:xfrm>
            <a:off x="3783356" y="4378141"/>
            <a:ext cx="4824537" cy="205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					                            </a:t>
            </a:r>
            <a:r>
              <a:rPr lang="ru-RU" i="1" u="sng" dirty="0" smtClean="0">
                <a:ln w="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Член-наблюдатель</a:t>
            </a:r>
            <a:r>
              <a:rPr lang="ru-RU" i="1" u="sng" dirty="0">
                <a:ln w="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r">
              <a:lnSpc>
                <a:spcPct val="114000"/>
              </a:lnSpc>
              <a:spcBef>
                <a:spcPct val="0"/>
              </a:spcBef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ФГАОУ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ДПО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ПЭИПК</a:t>
            </a:r>
          </a:p>
          <a:p>
            <a:pPr lvl="0" algn="r">
              <a:lnSpc>
                <a:spcPct val="114000"/>
              </a:lnSpc>
              <a:spcBef>
                <a:spcPct val="0"/>
              </a:spcBef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ООО «Московский завод </a:t>
            </a:r>
          </a:p>
          <a:p>
            <a:pPr lvl="0" algn="r">
              <a:lnSpc>
                <a:spcPct val="114000"/>
              </a:lnSpc>
              <a:spcBef>
                <a:spcPct val="0"/>
              </a:spcBef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«ФИЗТЕХПРИБОР»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lnSpc>
                <a:spcPct val="114000"/>
              </a:lnSpc>
              <a:spcBef>
                <a:spcPct val="0"/>
              </a:spcBef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588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5575" y="22225"/>
            <a:ext cx="2906713" cy="657225"/>
            <a:chOff x="1137" y="2079"/>
            <a:chExt cx="4578" cy="1035"/>
          </a:xfrm>
        </p:grpSpPr>
      </p:grpSp>
    </p:spTree>
    <p:extLst>
      <p:ext uri="{BB962C8B-B14F-4D97-AF65-F5344CB8AC3E}">
        <p14:creationId xmlns:p14="http://schemas.microsoft.com/office/powerpoint/2010/main" val="8841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79647" y="744274"/>
            <a:ext cx="8625183" cy="3754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600" b="1" dirty="0">
                <a:ln w="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ДЕЯТЕЛЬНОСТИ ПК-4  </a:t>
            </a:r>
            <a:r>
              <a:rPr lang="ru-RU" sz="1600" b="1" dirty="0" smtClean="0">
                <a:ln w="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(ПНС 2017-2022 г.)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5573" y="1161775"/>
            <a:ext cx="8749257" cy="563231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indent="-285750" algn="ctr" defTabSz="685800">
              <a:lnSpc>
                <a:spcPts val="18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11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проектов национальных стандартов утверждены</a:t>
            </a: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:</a:t>
            </a:r>
          </a:p>
          <a:p>
            <a:pPr lvl="0" algn="ctr" defTabSz="685800">
              <a:lnSpc>
                <a:spcPts val="1800"/>
              </a:lnSpc>
            </a:pPr>
            <a:endParaRPr lang="ru-RU" sz="1400" b="1" dirty="0">
              <a:solidFill>
                <a:srgbClr val="00B05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lvl="0" algn="just" defTabSz="685800"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1.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ЕЭС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изолированно работающие энергосистемы.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ГЭС и ГАЭС.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Гидротехнические сооружения. Мониторинг и оценка технического состояния в процессе эксплуатации. Основные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</a:p>
          <a:p>
            <a:pPr lvl="0" algn="just" defTabSz="685800"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ЕЭС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изолированно работающие энергосистемы.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ГЭС и ГАЭС. Гидротехнические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сооружения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эксплуатации.  Основные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685800"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Гидроэлектростанции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Нормы потерь турбинного масла в процессе эксплуатации гидротурбинного оборудования. Метод расчета потерь турбинного масла в процессе эксплуатации гидротурбинного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</a:t>
            </a:r>
          </a:p>
          <a:p>
            <a:pPr lvl="0" algn="just" defTabSz="685800"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Гидроэлектростанции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Гидротехнические сооружения. Контрольно-измерительные системы и аппаратура. Условия создания. Нормы и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</a:p>
          <a:p>
            <a:pPr lvl="0" algn="just" defTabSz="685800"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Гидроэлектростанции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Гидротурбины. Технические требования к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поставке</a:t>
            </a:r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lvl="0" algn="just" defTabSz="685800">
              <a:spcAft>
                <a:spcPts val="60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6.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Гидроэлектростанции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Методика определения критериев безопасности для декларируемых гидротехнических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сооружений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algn="just" defTabSz="685800"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7.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Машины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гидравлические радиальные и осевые. Метод преобразования рабочих. характеристик модельной гидромашины в эксплуатационные характеристики натурной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гидромашины</a:t>
            </a:r>
          </a:p>
          <a:p>
            <a:pPr lvl="0" algn="just" defTabSz="685800"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Гидравлические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машины. Руководство по предотвращению гидроабразивной эрозии в осевых поворотно- лопастных, диагональных, радиально-осевых и ковшовых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турбинах </a:t>
            </a:r>
          </a:p>
          <a:p>
            <a:pPr lvl="0" algn="just" defTabSz="685800"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Гидроэлектростанции. 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Гидрогенераторы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требования к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поставке</a:t>
            </a:r>
          </a:p>
          <a:p>
            <a:pPr lvl="0" algn="just" defTabSz="685800"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Гидротехника. Основные понятия. Термины и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</a:t>
            </a:r>
          </a:p>
          <a:p>
            <a:pPr lvl="0" algn="just" defTabSz="685800"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Оценка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кавитационной эрозии в гидротурбинах, насосах гидроаккумулирующих станций и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насосах-турбинах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4878"/>
            <a:ext cx="605667" cy="45986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261604"/>
            <a:ext cx="3560373" cy="27434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6046" y="201113"/>
            <a:ext cx="644676" cy="419285"/>
          </a:xfrm>
          <a:prstGeom prst="rect">
            <a:avLst/>
          </a:prstGeom>
        </p:spPr>
      </p:pic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88403" y="55297"/>
            <a:ext cx="8467312" cy="627039"/>
            <a:chOff x="1170" y="2079"/>
            <a:chExt cx="4515" cy="1035"/>
          </a:xfrm>
        </p:grpSpPr>
        <p:pic>
          <p:nvPicPr>
            <p:cNvPr id="18" name="Picture 3" descr="NPGidro-logo-colo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9" r="47917" b="29846"/>
            <a:stretch>
              <a:fillRect/>
            </a:stretch>
          </p:blipFill>
          <p:spPr bwMode="auto">
            <a:xfrm>
              <a:off x="5274" y="2175"/>
              <a:ext cx="38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9" name="AutoShape 5"/>
            <p:cNvCxnSpPr>
              <a:cxnSpLocks noChangeShapeType="1"/>
            </p:cNvCxnSpPr>
            <p:nvPr/>
          </p:nvCxnSpPr>
          <p:spPr bwMode="auto">
            <a:xfrm>
              <a:off x="1170" y="3113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6"/>
            <p:cNvCxnSpPr>
              <a:cxnSpLocks noChangeShapeType="1"/>
            </p:cNvCxnSpPr>
            <p:nvPr/>
          </p:nvCxnSpPr>
          <p:spPr bwMode="auto">
            <a:xfrm>
              <a:off x="1170" y="2079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839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67386" y="902414"/>
            <a:ext cx="8625183" cy="3754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ДЕЯТЕЛЬНОСТИ ПК-4  </a:t>
            </a:r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(ПНС 201</a:t>
            </a:r>
            <a:r>
              <a:rPr lang="en-US" sz="1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-2022 г.)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6682" y="1484784"/>
            <a:ext cx="8165105" cy="471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defRPr/>
            </a:pP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Готовятся 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к утверждению  (получено экспертное заключение ТК016 на утверждение) ГОСТ Р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lvl="0" defTabSz="685800">
              <a:defRPr/>
            </a:pPr>
            <a:endParaRPr lang="ru-RU" sz="1600" b="1" dirty="0">
              <a:solidFill>
                <a:srgbClr val="00B05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lvl="0" defTabSz="685800">
              <a:lnSpc>
                <a:spcPct val="11400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ГЭС. Гидроагрегаты. Эксплуатационный контроль вибрационного состояния опорных  узлов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defTabSz="685800">
              <a:lnSpc>
                <a:spcPct val="114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. ГЭС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ГТС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Подводно-техническое обследование состояния гидротехнических сооружений и примыкающих к ним участков неукрепленного русла. Нормы и требования</a:t>
            </a:r>
          </a:p>
          <a:p>
            <a:pPr lvl="0" defTabSz="685800">
              <a:lnSpc>
                <a:spcPct val="114000"/>
              </a:lnSpc>
              <a:defRPr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lvl="0" algn="ctr" defTabSz="685800">
              <a:defRPr/>
            </a:pP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Завершается голосование 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(организациями - членами ТК16)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по вопросу утверждения  ГОСТ Р 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lvl="0" defTabSz="685800">
              <a:defRPr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lvl="0" defTabSz="685800">
              <a:lnSpc>
                <a:spcPct val="113000"/>
              </a:lnSpc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Гидротехнические сооружения в сейсмических районах. Геодинамический мониторинг. Сейсмологические и сейсмометрические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</a:p>
          <a:p>
            <a:pPr lvl="0" defTabSz="685800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6046" y="201113"/>
            <a:ext cx="644676" cy="41928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1013" y="301577"/>
            <a:ext cx="3560373" cy="27434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174878"/>
            <a:ext cx="605667" cy="459867"/>
          </a:xfrm>
          <a:prstGeom prst="rect">
            <a:avLst/>
          </a:prstGeom>
        </p:spPr>
      </p:pic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296632" y="71390"/>
            <a:ext cx="8467312" cy="627039"/>
            <a:chOff x="1170" y="2079"/>
            <a:chExt cx="4515" cy="1035"/>
          </a:xfrm>
        </p:grpSpPr>
        <p:pic>
          <p:nvPicPr>
            <p:cNvPr id="15" name="Picture 3" descr="NPGidro-logo-colo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9" r="47917" b="29846"/>
            <a:stretch>
              <a:fillRect/>
            </a:stretch>
          </p:blipFill>
          <p:spPr bwMode="auto">
            <a:xfrm>
              <a:off x="5274" y="2175"/>
              <a:ext cx="38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AutoShape 5"/>
            <p:cNvCxnSpPr>
              <a:cxnSpLocks noChangeShapeType="1"/>
            </p:cNvCxnSpPr>
            <p:nvPr/>
          </p:nvCxnSpPr>
          <p:spPr bwMode="auto">
            <a:xfrm>
              <a:off x="1170" y="3113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6"/>
            <p:cNvCxnSpPr>
              <a:cxnSpLocks noChangeShapeType="1"/>
            </p:cNvCxnSpPr>
            <p:nvPr/>
          </p:nvCxnSpPr>
          <p:spPr bwMode="auto">
            <a:xfrm>
              <a:off x="1170" y="2079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8725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1098" y="715056"/>
            <a:ext cx="8625183" cy="3754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600" b="1" dirty="0">
                <a:ln w="0"/>
                <a:solidFill>
                  <a:srgbClr val="0054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ДЕЯТЕЛЬНОСТИ ПК-4  </a:t>
            </a:r>
            <a:r>
              <a:rPr lang="ru-RU" sz="1600" b="1" dirty="0" smtClean="0">
                <a:ln w="0"/>
                <a:solidFill>
                  <a:srgbClr val="0054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(ПНС 201</a:t>
            </a:r>
            <a:r>
              <a:rPr lang="en-US" sz="1600" b="1" dirty="0" smtClean="0">
                <a:ln w="0"/>
                <a:solidFill>
                  <a:srgbClr val="0054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b="1" dirty="0" smtClean="0">
                <a:ln w="0"/>
                <a:solidFill>
                  <a:srgbClr val="0054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-2022 г.)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752370"/>
              </p:ext>
            </p:extLst>
          </p:nvPr>
        </p:nvGraphicFramePr>
        <p:xfrm>
          <a:off x="150885" y="1449347"/>
          <a:ext cx="8813603" cy="5116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691">
                  <a:extLst>
                    <a:ext uri="{9D8B030D-6E8A-4147-A177-3AD203B41FA5}">
                      <a16:colId xmlns:a16="http://schemas.microsoft.com/office/drawing/2014/main" val="2903307845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8637054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8907527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99851492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93220361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898879390"/>
                    </a:ext>
                  </a:extLst>
                </a:gridCol>
              </a:tblGrid>
              <a:tr h="76974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ПНС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Наименование разрабатываемого/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пересматриваемого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ГОСТ Р</a:t>
                      </a:r>
                    </a:p>
                  </a:txBody>
                  <a:tcPr marL="47840" marR="47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Разработчик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ВРГ</a:t>
                      </a:r>
                    </a:p>
                  </a:txBody>
                  <a:tcPr marL="47840" marR="47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Этап (состояние)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Утверждение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71948"/>
                  </a:ext>
                </a:extLst>
              </a:tr>
              <a:tr h="69283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ПНС - 2020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Регуляторы и маслонапорные установки гидротурбин. Нормы проектирования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АО «Силовые машины»</a:t>
                      </a: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ВРГ №21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Руководитель –Л.А. Лебедев</a:t>
                      </a:r>
                      <a:endParaRPr lang="ru-RU" sz="13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1-я ред.</a:t>
                      </a:r>
                      <a:r>
                        <a:rPr lang="en-US" sz="1300" b="0" i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доработанного (по замечаниям проекта стандарта  направлена на одобрение в ПАО «РусГидро»</a:t>
                      </a:r>
                      <a:endParaRPr lang="ru-RU" sz="1300" b="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03.2024</a:t>
                      </a: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7186768"/>
                  </a:ext>
                </a:extLst>
              </a:tr>
              <a:tr h="89000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ПНС-2021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ГЭС. Неразрушающий </a:t>
                      </a:r>
                      <a:r>
                        <a:rPr lang="ru-RU" sz="1300" b="0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крепежных элементов ответственных узлов гидроагрегатов. Методические указания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«ВНИИГ им. Б.Е. Веденеева»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ВРГ №24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Руководитель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– К.И. Васильченко</a:t>
                      </a: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1-я ред. проекта стандарта находится на доработке у разработчика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после полученных замечаний от членов ПК-4</a:t>
                      </a:r>
                      <a:endParaRPr lang="ru-RU" sz="1300" b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03.2024</a:t>
                      </a: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0768578"/>
                  </a:ext>
                </a:extLst>
              </a:tr>
              <a:tr h="178731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ПНС-2021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Затворы и сороудерживающие устройства гидротехнических сооружений. Организация эксплуатации и технического обслуживания. Нормы и </a:t>
                      </a: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требования</a:t>
                      </a:r>
                      <a:endParaRPr lang="ru-RU" sz="1300" b="0" i="1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«ВНИИГ им. Б.Е. Веденеева»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ВРГ №26 Руководитель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П.А. Арсеньев</a:t>
                      </a:r>
                      <a:endParaRPr lang="ru-RU" sz="1300" b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1-я ред. проекта стандарта находится на доработке у разработчика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после полученных замечаний от членов ПК-4</a:t>
                      </a:r>
                      <a:endParaRPr lang="ru-RU" sz="1300" b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02.2024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3504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20801" y="1063984"/>
            <a:ext cx="3118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1-я редакция: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6046" y="201113"/>
            <a:ext cx="644676" cy="41928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261604"/>
            <a:ext cx="3560373" cy="27434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174878"/>
            <a:ext cx="605667" cy="459867"/>
          </a:xfrm>
          <a:prstGeom prst="rect">
            <a:avLst/>
          </a:prstGeom>
        </p:spPr>
      </p:pic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246322" y="68638"/>
            <a:ext cx="8467312" cy="627039"/>
            <a:chOff x="1170" y="2079"/>
            <a:chExt cx="4515" cy="1035"/>
          </a:xfrm>
        </p:grpSpPr>
        <p:pic>
          <p:nvPicPr>
            <p:cNvPr id="14" name="Picture 3" descr="NPGidro-logo-colo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9" r="47917" b="29846"/>
            <a:stretch>
              <a:fillRect/>
            </a:stretch>
          </p:blipFill>
          <p:spPr bwMode="auto">
            <a:xfrm>
              <a:off x="5274" y="2175"/>
              <a:ext cx="38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AutoShape 5"/>
            <p:cNvCxnSpPr>
              <a:cxnSpLocks noChangeShapeType="1"/>
            </p:cNvCxnSpPr>
            <p:nvPr/>
          </p:nvCxnSpPr>
          <p:spPr bwMode="auto">
            <a:xfrm>
              <a:off x="1170" y="3113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6"/>
            <p:cNvCxnSpPr>
              <a:cxnSpLocks noChangeShapeType="1"/>
            </p:cNvCxnSpPr>
            <p:nvPr/>
          </p:nvCxnSpPr>
          <p:spPr bwMode="auto">
            <a:xfrm>
              <a:off x="1170" y="2079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63779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>
          <a:xfrm>
            <a:off x="237504" y="510388"/>
            <a:ext cx="8935468" cy="5375262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400" b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90429" y="1715988"/>
            <a:ext cx="1841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spc="50" dirty="0">
              <a:ln w="9525" cmpd="sng">
                <a:solidFill>
                  <a:srgbClr val="353535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353535">
                    <a:alpha val="40000"/>
                  </a:srgb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2075" y="1151775"/>
            <a:ext cx="9033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A5A5A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b="1" dirty="0">
                <a:solidFill>
                  <a:srgbClr val="A5A5A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398549"/>
              </p:ext>
            </p:extLst>
          </p:nvPr>
        </p:nvGraphicFramePr>
        <p:xfrm>
          <a:off x="412508" y="1052736"/>
          <a:ext cx="8335956" cy="4768677"/>
        </p:xfrm>
        <a:graphic>
          <a:graphicData uri="http://schemas.openxmlformats.org/drawingml/2006/table">
            <a:tbl>
              <a:tblPr firstRow="1" firstCol="1" bandRow="1"/>
              <a:tblGrid>
                <a:gridCol w="703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7348">
                  <a:extLst>
                    <a:ext uri="{9D8B030D-6E8A-4147-A177-3AD203B41FA5}">
                      <a16:colId xmlns:a16="http://schemas.microsoft.com/office/drawing/2014/main" val="485994690"/>
                    </a:ext>
                  </a:extLst>
                </a:gridCol>
                <a:gridCol w="1393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32764796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ПНС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Наименование темы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Разработчик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ВРГ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Этап (состояние)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Утверждение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ПНС - 2022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ГОСТ Р Гидравлические электростанции. Гидротехнические сооружения</a:t>
                      </a:r>
                      <a:r>
                        <a:rPr lang="ru-RU" sz="13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Контрольно-измерительные системы и аппаратура</a:t>
                      </a: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Организация эксплуатации и технического обслуживания. Нормы и требования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3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»;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АО «Институт Гидропроект»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i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Ассоциация «Гидроэнергетика России»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ВРГ №27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Руководитель –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В.И. Щербина</a:t>
                      </a:r>
                      <a:endParaRPr lang="ru-RU" sz="13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1-я ред. проекта направлена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на рассмотрение членам Ассоциации и членам ПК-4</a:t>
                      </a:r>
                      <a:endParaRPr lang="ru-RU" sz="1300" b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02.2024</a:t>
                      </a: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ПНС-2022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ГЭС. Часть 2-2. Гидрогенераторы. Методики оценки технического состояния.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Ассоциация «Гидроэнергетика России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ВРГ №28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Руководитель –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В.А.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Кузьмичев</a:t>
                      </a:r>
                      <a:endParaRPr lang="ru-RU" sz="1300" b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1-я ред. проекта  стандарта</a:t>
                      </a:r>
                      <a:r>
                        <a:rPr lang="ru-RU" sz="13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находится на стадии публичного обсуждения в ТК016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10.2023</a:t>
                      </a: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626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ПНС-2022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ГЭС. Часть 3-2. Гидротурбины. Методики оценки технического состояния.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3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Ассоциация «Гидроэнергетика России»</a:t>
                      </a: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ВРГ №29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Руководитель– Е.В. Георгиевская</a:t>
                      </a: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1-я ред. проекта  стандарта</a:t>
                      </a:r>
                      <a:r>
                        <a:rPr lang="ru-RU" sz="13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находится на стадии публичного обсуждения в ТК016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10.2023</a:t>
                      </a: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733269"/>
                  </a:ext>
                </a:extLst>
              </a:tr>
            </a:tbl>
          </a:graphicData>
        </a:graphic>
      </p:graphicFrame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292" y="295601"/>
            <a:ext cx="3560373" cy="274344"/>
          </a:xfrm>
          <a:prstGeom prst="rect">
            <a:avLst/>
          </a:prstGeom>
        </p:spPr>
      </p:pic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246322" y="68638"/>
            <a:ext cx="8467312" cy="627039"/>
            <a:chOff x="1170" y="2079"/>
            <a:chExt cx="4515" cy="1035"/>
          </a:xfrm>
        </p:grpSpPr>
        <p:pic>
          <p:nvPicPr>
            <p:cNvPr id="23" name="Picture 3" descr="NPGidro-logo-col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9" r="47917" b="29846"/>
            <a:stretch>
              <a:fillRect/>
            </a:stretch>
          </p:blipFill>
          <p:spPr bwMode="auto">
            <a:xfrm>
              <a:off x="5274" y="2175"/>
              <a:ext cx="38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" name="AutoShape 5"/>
            <p:cNvCxnSpPr>
              <a:cxnSpLocks noChangeShapeType="1"/>
            </p:cNvCxnSpPr>
            <p:nvPr/>
          </p:nvCxnSpPr>
          <p:spPr bwMode="auto">
            <a:xfrm>
              <a:off x="1170" y="3113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6"/>
            <p:cNvCxnSpPr>
              <a:cxnSpLocks noChangeShapeType="1"/>
            </p:cNvCxnSpPr>
            <p:nvPr/>
          </p:nvCxnSpPr>
          <p:spPr bwMode="auto">
            <a:xfrm>
              <a:off x="1170" y="2079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6" name="Рисунок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174878"/>
            <a:ext cx="605667" cy="459867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4288" y="231844"/>
            <a:ext cx="644676" cy="41928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43808" y="710631"/>
            <a:ext cx="3195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1-я редакция: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974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50888" y="-24679"/>
            <a:ext cx="8625183" cy="32028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ru-RU" sz="1400" dirty="0" smtClean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433416"/>
              </p:ext>
            </p:extLst>
          </p:nvPr>
        </p:nvGraphicFramePr>
        <p:xfrm>
          <a:off x="150888" y="1494720"/>
          <a:ext cx="8885608" cy="41522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373">
                  <a:extLst>
                    <a:ext uri="{9D8B030D-6E8A-4147-A177-3AD203B41FA5}">
                      <a16:colId xmlns:a16="http://schemas.microsoft.com/office/drawing/2014/main" val="2903307845"/>
                    </a:ext>
                  </a:extLst>
                </a:gridCol>
                <a:gridCol w="2604603">
                  <a:extLst>
                    <a:ext uri="{9D8B030D-6E8A-4147-A177-3AD203B41FA5}">
                      <a16:colId xmlns:a16="http://schemas.microsoft.com/office/drawing/2014/main" val="863705400"/>
                    </a:ext>
                  </a:extLst>
                </a:gridCol>
                <a:gridCol w="1319875">
                  <a:extLst>
                    <a:ext uri="{9D8B030D-6E8A-4147-A177-3AD203B41FA5}">
                      <a16:colId xmlns:a16="http://schemas.microsoft.com/office/drawing/2014/main" val="589075271"/>
                    </a:ext>
                  </a:extLst>
                </a:gridCol>
                <a:gridCol w="1200405">
                  <a:extLst>
                    <a:ext uri="{9D8B030D-6E8A-4147-A177-3AD203B41FA5}">
                      <a16:colId xmlns:a16="http://schemas.microsoft.com/office/drawing/2014/main" val="42096551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9292721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282124606"/>
                    </a:ext>
                  </a:extLst>
                </a:gridCol>
              </a:tblGrid>
              <a:tr h="120295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ПНС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Наименование разрабатываемого/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пересматриваемого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ГОСТ Р</a:t>
                      </a:r>
                    </a:p>
                  </a:txBody>
                  <a:tcPr marL="47840" marR="47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Разработчик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№ ВРГ</a:t>
                      </a:r>
                      <a:endParaRPr lang="ru-RU" sz="12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Этап (состояние) </a:t>
                      </a:r>
                      <a:endParaRPr lang="ru-RU" sz="12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Утверждение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/>
                </a:tc>
                <a:extLst>
                  <a:ext uri="{0D108BD9-81ED-4DB2-BD59-A6C34878D82A}">
                    <a16:rowId xmlns:a16="http://schemas.microsoft.com/office/drawing/2014/main" val="253471948"/>
                  </a:ext>
                </a:extLst>
              </a:tr>
              <a:tr h="166911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ПНС-2021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Турбины гидравлические.</a:t>
                      </a:r>
                      <a:r>
                        <a:rPr lang="ru-RU" sz="1300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Методы натурных приемочных испытаний</a:t>
                      </a:r>
                      <a:endParaRPr lang="ru-RU" sz="1300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«Силовые машины»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ВРГ №23 Руководитель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– И.Л. Кузнецов</a:t>
                      </a:r>
                      <a:endParaRPr lang="ru-RU" sz="1300" b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1-я редакция проекта стандарта находится на стадии разработки (срок представления в Секретариат ПК-4 – 31.08.2023 г.)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04.2024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860286"/>
                  </a:ext>
                </a:extLst>
              </a:tr>
              <a:tr h="1222451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ПНС-2021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Гидротурбины вертикальные. Контроль металла лопастей и камер рабочих колес. Методические указания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«ВНИИГ им. Б.Е. Веденеева»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ВРГ №25 Руководитель</a:t>
                      </a:r>
                      <a:r>
                        <a:rPr lang="ru-RU" sz="13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К.И. Васильченко</a:t>
                      </a:r>
                      <a:endParaRPr lang="ru-RU" sz="1300" b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1-я ред. проекта стандарта находится на стадии разработки (срок представления в Секретариат ПК-4 – 31.03.2023 г.)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186768"/>
                  </a:ext>
                </a:extLst>
              </a:tr>
            </a:tbl>
          </a:graphicData>
        </a:graphic>
      </p:graphicFrame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474395" y="137665"/>
            <a:ext cx="8467312" cy="627039"/>
            <a:chOff x="1170" y="2079"/>
            <a:chExt cx="4515" cy="1035"/>
          </a:xfrm>
        </p:grpSpPr>
        <p:pic>
          <p:nvPicPr>
            <p:cNvPr id="6" name="Picture 3" descr="NPGidro-logo-colo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9" r="47917" b="29846"/>
            <a:stretch>
              <a:fillRect/>
            </a:stretch>
          </p:blipFill>
          <p:spPr bwMode="auto">
            <a:xfrm>
              <a:off x="5283" y="2124"/>
              <a:ext cx="402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AutoShape 5"/>
            <p:cNvCxnSpPr>
              <a:cxnSpLocks noChangeShapeType="1"/>
            </p:cNvCxnSpPr>
            <p:nvPr/>
          </p:nvCxnSpPr>
          <p:spPr bwMode="auto">
            <a:xfrm>
              <a:off x="1170" y="3113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6"/>
            <p:cNvCxnSpPr>
              <a:cxnSpLocks noChangeShapeType="1"/>
            </p:cNvCxnSpPr>
            <p:nvPr/>
          </p:nvCxnSpPr>
          <p:spPr bwMode="auto">
            <a:xfrm>
              <a:off x="1170" y="2079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TextBox 2"/>
          <p:cNvSpPr txBox="1"/>
          <p:nvPr/>
        </p:nvSpPr>
        <p:spPr>
          <a:xfrm>
            <a:off x="2531891" y="779714"/>
            <a:ext cx="3863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стадии подготовки 1-й редакции: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3292" y="295601"/>
            <a:ext cx="3560373" cy="27434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174878"/>
            <a:ext cx="605667" cy="45986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6296" y="261264"/>
            <a:ext cx="644676" cy="41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1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>
          <a:xfrm>
            <a:off x="237504" y="510388"/>
            <a:ext cx="8935468" cy="5375262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400" b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90429" y="1715988"/>
            <a:ext cx="1841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spc="50" dirty="0">
              <a:ln w="9525" cmpd="sng">
                <a:solidFill>
                  <a:srgbClr val="353535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353535">
                    <a:alpha val="40000"/>
                  </a:srgb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2075" y="1151775"/>
            <a:ext cx="9033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A5A5A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b="1" dirty="0">
                <a:solidFill>
                  <a:srgbClr val="A5A5A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7132" y="676288"/>
            <a:ext cx="8935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ациональные стандарты, включенные в ПНС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началом разработки в 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04139"/>
              </p:ext>
            </p:extLst>
          </p:nvPr>
        </p:nvGraphicFramePr>
        <p:xfrm>
          <a:off x="395537" y="1211332"/>
          <a:ext cx="8546170" cy="5422940"/>
        </p:xfrm>
        <a:graphic>
          <a:graphicData uri="http://schemas.openxmlformats.org/drawingml/2006/table">
            <a:tbl>
              <a:tblPr firstRow="1" firstCol="1" bandRow="1"/>
              <a:tblGrid>
                <a:gridCol w="3611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6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5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Наименование темы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Разработчик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работ</a:t>
                      </a:r>
                      <a:endParaRPr lang="ru-RU" sz="13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Заявитель</a:t>
                      </a:r>
                      <a:endParaRPr lang="ru-RU" sz="13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ПНС - 2023</a:t>
                      </a:r>
                      <a:endParaRPr lang="ru-RU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Единая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энергетическая система и изолированно работающие энергосистемы. Гидравлические и гидроаккумулирующие электростанции. Гидротехнические сооружения. Правила эксплуатации. Основные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положения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«РусГидро»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Ассоциация «Гидроэнергетика России»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57792-2017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1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Единая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энергетическая система и изолированно работающие энергосистемы. Гидравлические и гидроаккумулирующие электростанции. Гидротехнические сооружения. Мониторинг и оценка технического состояния в процессе эксплуатации. Основные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положения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«РусГидро»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Ассоциация «Гидроэнергетика России»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57793-2017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1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Правила организации безопасного обслуживания гидротехнических сооружений, гидросилового и гидромеханического оборудования гидроэлектростанций     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ПАО «РусГидро»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АО «Институт Гидропроект»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основе</a:t>
                      </a:r>
                      <a:r>
                        <a:rPr lang="ru-RU" sz="1100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 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05.02.126-2020 </a:t>
                      </a:r>
                      <a:endParaRPr lang="ru-RU" sz="11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ПАО 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«РусГидро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 СТО 72171189.27.140.01-2020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Ассоциации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«Гидроэнергетика России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«РусГидро»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733269"/>
                  </a:ext>
                </a:extLst>
              </a:tr>
              <a:tr h="760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ГОСТ Р 51238-98 Нетрадиционная энергетика. Гидроэнергетика малая. Термины и определения 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ПАО «РусГидро»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АО «</a:t>
                      </a:r>
                      <a:r>
                        <a:rPr lang="ru-RU" sz="11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Ленгидропроект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Пересмотр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ГОСТ Р 51238-98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«РусГидро»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529861"/>
                  </a:ext>
                </a:extLst>
              </a:tr>
            </a:tbl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292" y="295601"/>
            <a:ext cx="3560373" cy="27434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74878"/>
            <a:ext cx="605667" cy="45986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4288" y="231844"/>
            <a:ext cx="644676" cy="419285"/>
          </a:xfrm>
          <a:prstGeom prst="rect">
            <a:avLst/>
          </a:prstGeom>
        </p:spPr>
      </p:pic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246322" y="68638"/>
            <a:ext cx="8467312" cy="627039"/>
            <a:chOff x="1170" y="2079"/>
            <a:chExt cx="4515" cy="1035"/>
          </a:xfrm>
        </p:grpSpPr>
        <p:pic>
          <p:nvPicPr>
            <p:cNvPr id="26" name="Picture 3" descr="NPGidro-logo-colo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9" r="47917" b="29846"/>
            <a:stretch>
              <a:fillRect/>
            </a:stretch>
          </p:blipFill>
          <p:spPr bwMode="auto">
            <a:xfrm>
              <a:off x="5274" y="2175"/>
              <a:ext cx="38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7" name="AutoShape 5"/>
            <p:cNvCxnSpPr>
              <a:cxnSpLocks noChangeShapeType="1"/>
            </p:cNvCxnSpPr>
            <p:nvPr/>
          </p:nvCxnSpPr>
          <p:spPr bwMode="auto">
            <a:xfrm>
              <a:off x="1170" y="3113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6"/>
            <p:cNvCxnSpPr>
              <a:cxnSpLocks noChangeShapeType="1"/>
            </p:cNvCxnSpPr>
            <p:nvPr/>
          </p:nvCxnSpPr>
          <p:spPr bwMode="auto">
            <a:xfrm>
              <a:off x="1170" y="2079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611599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>
          <a:xfrm>
            <a:off x="237504" y="510388"/>
            <a:ext cx="8935468" cy="5375262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400" b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90429" y="1715988"/>
            <a:ext cx="1841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spc="50" dirty="0">
              <a:ln w="9525" cmpd="sng">
                <a:solidFill>
                  <a:srgbClr val="353535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353535">
                    <a:alpha val="40000"/>
                  </a:srgb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2075" y="1151775"/>
            <a:ext cx="9033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A5A5A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b="1" dirty="0">
                <a:solidFill>
                  <a:srgbClr val="A5A5A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7504" y="829991"/>
            <a:ext cx="8935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ациональные стандарты, включенные в ПНС с началом разработки в 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391604"/>
              </p:ext>
            </p:extLst>
          </p:nvPr>
        </p:nvGraphicFramePr>
        <p:xfrm>
          <a:off x="395536" y="1484784"/>
          <a:ext cx="8480064" cy="4519542"/>
        </p:xfrm>
        <a:graphic>
          <a:graphicData uri="http://schemas.openxmlformats.org/drawingml/2006/table">
            <a:tbl>
              <a:tblPr firstRow="1" firstCol="1" bandRow="1"/>
              <a:tblGrid>
                <a:gridCol w="358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Наименование темы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Разработчик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работ</a:t>
                      </a:r>
                      <a:endParaRPr lang="ru-RU" sz="13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Заявитель</a:t>
                      </a:r>
                      <a:endParaRPr lang="ru-RU" sz="13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840" marR="47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i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ПНС - 2024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4808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Гидроэлектростанции. Энергоэффективность и энергосбережение. Основные требования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основе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 04.02.75-2011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2571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Затворы дисковые и шаровые для гидравлических турбин. Общие технические условия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Пересмотр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ГОСТ 22373-82</a:t>
                      </a:r>
                      <a:endParaRPr lang="ru-RU" sz="13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688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Гидроэлектростанции. Часть </a:t>
                      </a: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Сооружения ГЭС гидротехнические. Общие требования по ремонту и реконструкции сооружений и оборудования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ГОСТ </a:t>
                      </a: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 </a:t>
                      </a:r>
                      <a:r>
                        <a:rPr lang="ru-RU" sz="13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55260.1.7-2013</a:t>
                      </a:r>
                      <a:endParaRPr lang="ru-RU" sz="13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</a:t>
                      </a: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РусГидро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2" marR="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733269"/>
                  </a:ext>
                </a:extLst>
              </a:tr>
            </a:tbl>
          </a:graphicData>
        </a:graphic>
      </p:graphicFrame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246322" y="68638"/>
            <a:ext cx="8467312" cy="627039"/>
            <a:chOff x="1170" y="2079"/>
            <a:chExt cx="4515" cy="1035"/>
          </a:xfrm>
        </p:grpSpPr>
        <p:pic>
          <p:nvPicPr>
            <p:cNvPr id="22" name="Picture 3" descr="NPGidro-logo-colo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9" r="47917" b="29846"/>
            <a:stretch>
              <a:fillRect/>
            </a:stretch>
          </p:blipFill>
          <p:spPr bwMode="auto">
            <a:xfrm>
              <a:off x="5274" y="2175"/>
              <a:ext cx="38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3" name="AutoShape 5"/>
            <p:cNvCxnSpPr>
              <a:cxnSpLocks noChangeShapeType="1"/>
            </p:cNvCxnSpPr>
            <p:nvPr/>
          </p:nvCxnSpPr>
          <p:spPr bwMode="auto">
            <a:xfrm>
              <a:off x="1170" y="3113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6"/>
            <p:cNvCxnSpPr>
              <a:cxnSpLocks noChangeShapeType="1"/>
            </p:cNvCxnSpPr>
            <p:nvPr/>
          </p:nvCxnSpPr>
          <p:spPr bwMode="auto">
            <a:xfrm>
              <a:off x="1170" y="2079"/>
              <a:ext cx="4515" cy="1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288" y="231844"/>
            <a:ext cx="644676" cy="41928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3292" y="295601"/>
            <a:ext cx="3560373" cy="27434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568" y="174878"/>
            <a:ext cx="605667" cy="45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8777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20414</TotalTime>
  <Words>1501</Words>
  <Application>Microsoft Office PowerPoint</Application>
  <PresentationFormat>Экран (4:3)</PresentationFormat>
  <Paragraphs>268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SimSun</vt:lpstr>
      <vt:lpstr>Arial</vt:lpstr>
      <vt:lpstr>Calibri</vt:lpstr>
      <vt:lpstr>Calibri Light</vt:lpstr>
      <vt:lpstr>Times New Roman</vt:lpstr>
      <vt:lpstr>Wingdings</vt:lpstr>
      <vt:lpstr>Wingdings 3</vt:lpstr>
      <vt:lpstr>Тема Office</vt:lpstr>
      <vt:lpstr>                       </vt:lpstr>
      <vt:lpstr>Состав ПК-4 (на 17.02.2023 г.)</vt:lpstr>
      <vt:lpstr>Презентация PowerPoint</vt:lpstr>
      <vt:lpstr>Презентация PowerPoint</vt:lpstr>
      <vt:lpstr>Презентация PowerPoint</vt:lpstr>
      <vt:lpstr>                       </vt:lpstr>
      <vt:lpstr>Презентация PowerPoint</vt:lpstr>
      <vt:lpstr>                       </vt:lpstr>
      <vt:lpstr>                       </vt:lpstr>
      <vt:lpstr>                       </vt:lpstr>
      <vt:lpstr>Презентация PowerPoint</vt:lpstr>
      <vt:lpstr>Презентация PowerPoint</vt:lpstr>
    </vt:vector>
  </TitlesOfParts>
  <Company>РусГидро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Лекарева Алла Владимировна</dc:creator>
  <cp:lastModifiedBy>Лушников Олег Георгиевич</cp:lastModifiedBy>
  <cp:revision>509</cp:revision>
  <cp:lastPrinted>2022-02-18T07:24:31Z</cp:lastPrinted>
  <dcterms:created xsi:type="dcterms:W3CDTF">2014-02-26T11:11:21Z</dcterms:created>
  <dcterms:modified xsi:type="dcterms:W3CDTF">2023-02-16T13:25:57Z</dcterms:modified>
</cp:coreProperties>
</file>